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slides/slide124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theme/themeOverride3.xml" ContentType="application/vnd.openxmlformats-officedocument.themeOverr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theme/themeOverride4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27"/>
  </p:notesMasterIdLst>
  <p:sldIdLst>
    <p:sldId id="256" r:id="rId2"/>
    <p:sldId id="291" r:id="rId3"/>
    <p:sldId id="335" r:id="rId4"/>
    <p:sldId id="336" r:id="rId5"/>
    <p:sldId id="337" r:id="rId6"/>
    <p:sldId id="338" r:id="rId7"/>
    <p:sldId id="339" r:id="rId8"/>
    <p:sldId id="341" r:id="rId9"/>
    <p:sldId id="295" r:id="rId10"/>
    <p:sldId id="342" r:id="rId11"/>
    <p:sldId id="343" r:id="rId12"/>
    <p:sldId id="429" r:id="rId13"/>
    <p:sldId id="274" r:id="rId14"/>
    <p:sldId id="344" r:id="rId15"/>
    <p:sldId id="293" r:id="rId16"/>
    <p:sldId id="345" r:id="rId17"/>
    <p:sldId id="296" r:id="rId18"/>
    <p:sldId id="301" r:id="rId19"/>
    <p:sldId id="350" r:id="rId20"/>
    <p:sldId id="349" r:id="rId21"/>
    <p:sldId id="348" r:id="rId22"/>
    <p:sldId id="347" r:id="rId23"/>
    <p:sldId id="346" r:id="rId24"/>
    <p:sldId id="430" r:id="rId25"/>
    <p:sldId id="351" r:id="rId26"/>
    <p:sldId id="352" r:id="rId27"/>
    <p:sldId id="292" r:id="rId28"/>
    <p:sldId id="353" r:id="rId29"/>
    <p:sldId id="420" r:id="rId30"/>
    <p:sldId id="421" r:id="rId31"/>
    <p:sldId id="290" r:id="rId32"/>
    <p:sldId id="264" r:id="rId33"/>
    <p:sldId id="356" r:id="rId34"/>
    <p:sldId id="355" r:id="rId35"/>
    <p:sldId id="354" r:id="rId36"/>
    <p:sldId id="260" r:id="rId37"/>
    <p:sldId id="357" r:id="rId38"/>
    <p:sldId id="361" r:id="rId39"/>
    <p:sldId id="360" r:id="rId40"/>
    <p:sldId id="359" r:id="rId41"/>
    <p:sldId id="358" r:id="rId42"/>
    <p:sldId id="261" r:id="rId43"/>
    <p:sldId id="362" r:id="rId44"/>
    <p:sldId id="363" r:id="rId45"/>
    <p:sldId id="364" r:id="rId46"/>
    <p:sldId id="365" r:id="rId47"/>
    <p:sldId id="262" r:id="rId48"/>
    <p:sldId id="366" r:id="rId49"/>
    <p:sldId id="370" r:id="rId50"/>
    <p:sldId id="369" r:id="rId51"/>
    <p:sldId id="368" r:id="rId52"/>
    <p:sldId id="367" r:id="rId53"/>
    <p:sldId id="259" r:id="rId54"/>
    <p:sldId id="372" r:id="rId55"/>
    <p:sldId id="371" r:id="rId56"/>
    <p:sldId id="302" r:id="rId57"/>
    <p:sldId id="303" r:id="rId58"/>
    <p:sldId id="304" r:id="rId59"/>
    <p:sldId id="373" r:id="rId60"/>
    <p:sldId id="378" r:id="rId61"/>
    <p:sldId id="377" r:id="rId62"/>
    <p:sldId id="380" r:id="rId63"/>
    <p:sldId id="381" r:id="rId64"/>
    <p:sldId id="379" r:id="rId65"/>
    <p:sldId id="383" r:id="rId66"/>
    <p:sldId id="382" r:id="rId67"/>
    <p:sldId id="305" r:id="rId68"/>
    <p:sldId id="306" r:id="rId69"/>
    <p:sldId id="307" r:id="rId70"/>
    <p:sldId id="308" r:id="rId71"/>
    <p:sldId id="309" r:id="rId72"/>
    <p:sldId id="313" r:id="rId73"/>
    <p:sldId id="385" r:id="rId74"/>
    <p:sldId id="384" r:id="rId75"/>
    <p:sldId id="312" r:id="rId76"/>
    <p:sldId id="272" r:id="rId77"/>
    <p:sldId id="391" r:id="rId78"/>
    <p:sldId id="390" r:id="rId79"/>
    <p:sldId id="389" r:id="rId80"/>
    <p:sldId id="388" r:id="rId81"/>
    <p:sldId id="387" r:id="rId82"/>
    <p:sldId id="316" r:id="rId83"/>
    <p:sldId id="392" r:id="rId84"/>
    <p:sldId id="311" r:id="rId85"/>
    <p:sldId id="317" r:id="rId86"/>
    <p:sldId id="273" r:id="rId87"/>
    <p:sldId id="425" r:id="rId88"/>
    <p:sldId id="424" r:id="rId89"/>
    <p:sldId id="432" r:id="rId90"/>
    <p:sldId id="434" r:id="rId91"/>
    <p:sldId id="435" r:id="rId92"/>
    <p:sldId id="324" r:id="rId93"/>
    <p:sldId id="325" r:id="rId94"/>
    <p:sldId id="328" r:id="rId95"/>
    <p:sldId id="436" r:id="rId96"/>
    <p:sldId id="395" r:id="rId97"/>
    <p:sldId id="401" r:id="rId98"/>
    <p:sldId id="400" r:id="rId99"/>
    <p:sldId id="399" r:id="rId100"/>
    <p:sldId id="398" r:id="rId101"/>
    <p:sldId id="402" r:id="rId102"/>
    <p:sldId id="327" r:id="rId103"/>
    <p:sldId id="405" r:id="rId104"/>
    <p:sldId id="404" r:id="rId105"/>
    <p:sldId id="403" r:id="rId106"/>
    <p:sldId id="406" r:id="rId107"/>
    <p:sldId id="407" r:id="rId108"/>
    <p:sldId id="408" r:id="rId109"/>
    <p:sldId id="409" r:id="rId110"/>
    <p:sldId id="329" r:id="rId111"/>
    <p:sldId id="414" r:id="rId112"/>
    <p:sldId id="413" r:id="rId113"/>
    <p:sldId id="412" r:id="rId114"/>
    <p:sldId id="411" r:id="rId115"/>
    <p:sldId id="410" r:id="rId116"/>
    <p:sldId id="427" r:id="rId117"/>
    <p:sldId id="330" r:id="rId118"/>
    <p:sldId id="419" r:id="rId119"/>
    <p:sldId id="418" r:id="rId120"/>
    <p:sldId id="417" r:id="rId121"/>
    <p:sldId id="416" r:id="rId122"/>
    <p:sldId id="415" r:id="rId123"/>
    <p:sldId id="428" r:id="rId124"/>
    <p:sldId id="331" r:id="rId125"/>
    <p:sldId id="332" r:id="rId1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104" d="100"/>
          <a:sy n="104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presProps" Target="pres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5ED7A01-64A4-4B81-B44D-9F6B760531BD}" type="datetimeFigureOut">
              <a:rPr lang="en-US"/>
              <a:pPr>
                <a:defRPr/>
              </a:pPr>
              <a:t>8/12/2010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CAF72B1-9ED5-4A76-B300-A37C150380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CEC4B5-9FE8-4E5F-A174-37DDA4FFC01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6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This will need to be edited to reflect what megan has on the gizmo. Single column, number underneath. Green check box</a:t>
            </a: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340588-3AA4-44A0-A85B-80B3129CF76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7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This will need to be edited to reflect what megan has on the gizmo. Single column, number underneath. Green check box</a:t>
            </a: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D9F9D2-1D6A-4DFC-A70E-59F3A63A47C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This will need to be edited to reflect what megan has on the gizmo. Single column, number underneath. Green check box</a:t>
            </a: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B05B84-7FA2-4B68-BEAA-8F9540EE733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74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A3BF6-AEC0-4D89-AC74-5B45C3D9D08F}" type="datetimeFigureOut">
              <a:rPr lang="en-US"/>
              <a:pPr>
                <a:defRPr/>
              </a:pPr>
              <a:t>8/12/2010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EA43B-5BE5-445A-8921-B8BA4647C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9D78E-1CAA-449E-B6E3-6B880F542ECC}" type="datetimeFigureOut">
              <a:rPr lang="en-US"/>
              <a:pPr>
                <a:defRPr/>
              </a:pPr>
              <a:t>8/12/2010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18612-3CB6-4F7A-BB48-D7CBBC6DA9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98458-1BE7-4896-91A7-1E0A427B1CC0}" type="datetimeFigureOut">
              <a:rPr lang="en-US"/>
              <a:pPr>
                <a:defRPr/>
              </a:pPr>
              <a:t>8/12/2010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C32EB-5641-4540-B71F-51DC45642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C8AE1-953E-4DC1-9CB9-9C4EA9B66EE7}" type="datetimeFigureOut">
              <a:rPr lang="en-US"/>
              <a:pPr>
                <a:defRPr/>
              </a:pPr>
              <a:t>8/12/2010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1E52C-C553-444B-9B09-E2D1BE501D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C49A4-1A9C-4BA7-BF34-3C5B492D60F7}" type="datetimeFigureOut">
              <a:rPr lang="en-US"/>
              <a:pPr>
                <a:defRPr/>
              </a:pPr>
              <a:t>8/12/2010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AF4A2-604F-4670-B902-EB15B3CBEA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A3B7B-5D7F-4BEE-8575-25D88F908CED}" type="datetimeFigureOut">
              <a:rPr lang="en-US"/>
              <a:pPr>
                <a:defRPr/>
              </a:pPr>
              <a:t>8/12/2010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76A58-B20F-4AE2-928D-1717C167EA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BC456-7679-4BB4-8BC4-CEA976174237}" type="datetimeFigureOut">
              <a:rPr lang="en-US"/>
              <a:pPr>
                <a:defRPr/>
              </a:pPr>
              <a:t>8/12/2010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1FCF3-0AC3-42FC-A9FD-3C1B966865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014BB-6FAA-41C8-9A3B-2D8C0502C2C9}" type="datetimeFigureOut">
              <a:rPr lang="en-US"/>
              <a:pPr>
                <a:defRPr/>
              </a:pPr>
              <a:t>8/12/2010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6FF9D-64C3-4E7D-BC3A-30A54CDFB7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2363C-BA45-4BBA-8ACD-B400F072F358}" type="datetimeFigureOut">
              <a:rPr lang="en-US"/>
              <a:pPr>
                <a:defRPr/>
              </a:pPr>
              <a:t>8/12/2010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D8041-5F42-423D-BA32-46C862E1E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E3975-5BFC-457D-8BC5-D51BD72D5586}" type="datetimeFigureOut">
              <a:rPr lang="en-US"/>
              <a:pPr>
                <a:defRPr/>
              </a:pPr>
              <a:t>8/12/2010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EDC38-230C-4B82-9F30-CEBF6A2C74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51866-A265-4CB3-8206-8BF8046B9384}" type="datetimeFigureOut">
              <a:rPr lang="en-US"/>
              <a:pPr>
                <a:defRPr/>
              </a:pPr>
              <a:t>8/12/2010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3F05D-12B7-4A17-8B0E-4F668E74AC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ED0A35-9D66-40BF-B1D5-2F4929CAF92C}" type="datetimeFigureOut">
              <a:rPr lang="en-US"/>
              <a:pPr>
                <a:defRPr/>
              </a:pPr>
              <a:t>8/12/2010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EFBF8F-7547-41A9-B60A-418C27F79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63" r:id="rId2"/>
    <p:sldLayoutId id="2147483872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73" r:id="rId9"/>
    <p:sldLayoutId id="2147483869" r:id="rId10"/>
    <p:sldLayoutId id="214748387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hyperlink" Target="http://nc4-hpyd.wikispaces.com/" TargetMode="External"/><Relationship Id="rId1" Type="http://schemas.openxmlformats.org/officeDocument/2006/relationships/slideLayout" Target="../slideLayouts/slideLayout3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Project GPS Pilot</a:t>
            </a:r>
            <a:endParaRPr lang="en-US" dirty="0"/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algn="ctr" eaLnBrk="1" hangingPunct="1">
              <a:lnSpc>
                <a:spcPct val="90000"/>
              </a:lnSpc>
            </a:pPr>
            <a:r>
              <a:rPr lang="en-US" sz="2400" dirty="0" smtClean="0">
                <a:latin typeface="+mj-lt"/>
              </a:rPr>
              <a:t>A Mentor’s Guide to the Rubrics</a:t>
            </a:r>
          </a:p>
          <a:p>
            <a:pPr marR="0" algn="ctr" eaLnBrk="1" hangingPunct="1">
              <a:lnSpc>
                <a:spcPct val="90000"/>
              </a:lnSpc>
            </a:pPr>
            <a:endParaRPr lang="en-US" sz="2400" dirty="0" smtClean="0">
              <a:latin typeface="+mj-lt"/>
            </a:endParaRPr>
          </a:p>
          <a:p>
            <a:pPr marR="0" algn="ctr" eaLnBrk="1" hangingPunct="1">
              <a:lnSpc>
                <a:spcPct val="90000"/>
              </a:lnSpc>
            </a:pPr>
            <a:r>
              <a:rPr lang="en-US" sz="2400" dirty="0" smtClean="0">
                <a:latin typeface="+mj-lt"/>
              </a:rPr>
              <a:t>Chris Napolitano, M.A. – Moderator</a:t>
            </a:r>
          </a:p>
          <a:p>
            <a:pPr marR="0" algn="ctr" eaLnBrk="1" hangingPunct="1">
              <a:lnSpc>
                <a:spcPct val="90000"/>
              </a:lnSpc>
            </a:pPr>
            <a:r>
              <a:rPr lang="en-US" sz="2400" dirty="0" smtClean="0">
                <a:latin typeface="+mj-lt"/>
              </a:rPr>
              <a:t>Edmond Bowers, Ph. D – Discussant, Project Director</a:t>
            </a:r>
          </a:p>
          <a:p>
            <a:pPr marR="0" algn="ctr" eaLnBrk="1" hangingPunct="1">
              <a:lnSpc>
                <a:spcPct val="90000"/>
              </a:lnSpc>
            </a:pPr>
            <a:r>
              <a:rPr lang="en-US" sz="2400" dirty="0" smtClean="0">
                <a:latin typeface="+mj-lt"/>
              </a:rPr>
              <a:t>Michelle Boyd, M.A. – Discussant </a:t>
            </a:r>
          </a:p>
          <a:p>
            <a:pPr marR="0" algn="ctr" eaLnBrk="1" hangingPunct="1">
              <a:lnSpc>
                <a:spcPct val="90000"/>
              </a:lnSpc>
            </a:pPr>
            <a:endParaRPr lang="en-US" sz="2400" dirty="0" smtClean="0">
              <a:latin typeface="+mj-lt"/>
            </a:endParaRPr>
          </a:p>
          <a:p>
            <a:pPr marR="0" algn="ctr" eaLnBrk="1" hangingPunct="1">
              <a:lnSpc>
                <a:spcPct val="90000"/>
              </a:lnSpc>
            </a:pPr>
            <a:r>
              <a:rPr lang="en-US" sz="2400" dirty="0" smtClean="0">
                <a:latin typeface="+mj-lt"/>
              </a:rPr>
              <a:t>Tufts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Our background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2705100"/>
            <a:ext cx="7997825" cy="37719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r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dirty="0" smtClean="0">
                <a:latin typeface="+mj-lt"/>
              </a:rPr>
              <a:t>Tufts University Institute for Applied Research in Youth Development</a:t>
            </a:r>
          </a:p>
          <a:p>
            <a:pPr algn="r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4 – H Study of Positive Youth Development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1430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Your materials – the “Mentor Pilot Wiki”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8481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On the “Mentor Pilot Wiki” you will find: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Mentor Consent Form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Parent/Guardian Consent Form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Youth Consent Forms (attached to Parent/Guardian Forms)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Project GPS Pilot Primer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Rubric Feedback Sheet – coming soon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1430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Your materials – the “Mentor Pilot Wiki”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8481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O</a:t>
            </a:r>
            <a:r>
              <a:rPr lang="en-US" smtClean="0">
                <a:latin typeface="+mj-lt"/>
              </a:rPr>
              <a:t>n </a:t>
            </a:r>
            <a:r>
              <a:rPr lang="en-US" dirty="0" smtClean="0">
                <a:latin typeface="+mj-lt"/>
              </a:rPr>
              <a:t>the “Mentor Pilot Wiki” you will find: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Mentor Consent Form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Parent/Guardian Consent Form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Youth Consent Forms (attached to Parent/Guardian Forms)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Project GPS Pilot Handbook and Manual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Rubric Feedback Sheet – coming soon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4572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The consent process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40005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The consent process requires signatures from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4572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The consent process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40005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The consent process requires signatures from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the </a:t>
            </a:r>
            <a:r>
              <a:rPr lang="en-US" dirty="0" smtClean="0">
                <a:solidFill>
                  <a:srgbClr val="FFFF00"/>
                </a:solidFill>
                <a:latin typeface="+mj-lt"/>
              </a:rPr>
              <a:t>mentor</a:t>
            </a:r>
            <a:r>
              <a:rPr lang="en-US" dirty="0" smtClean="0">
                <a:latin typeface="+mj-lt"/>
              </a:rPr>
              <a:t>,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4572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The consent process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40005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The consent process requires signatures from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the </a:t>
            </a:r>
            <a:r>
              <a:rPr lang="en-US" dirty="0" smtClean="0">
                <a:solidFill>
                  <a:srgbClr val="FFFF00"/>
                </a:solidFill>
                <a:latin typeface="+mj-lt"/>
              </a:rPr>
              <a:t>mentor</a:t>
            </a:r>
            <a:r>
              <a:rPr lang="en-US" dirty="0" smtClean="0">
                <a:latin typeface="+mj-lt"/>
              </a:rPr>
              <a:t>,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the </a:t>
            </a:r>
            <a:r>
              <a:rPr lang="en-US" dirty="0" smtClean="0">
                <a:solidFill>
                  <a:srgbClr val="FFFF00"/>
                </a:solidFill>
                <a:latin typeface="+mj-lt"/>
              </a:rPr>
              <a:t>parent/guardian</a:t>
            </a:r>
            <a:r>
              <a:rPr lang="en-US" dirty="0" smtClean="0">
                <a:latin typeface="+mj-lt"/>
              </a:rPr>
              <a:t>,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4572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The consent process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40005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The consent process requires signatures from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the </a:t>
            </a:r>
            <a:r>
              <a:rPr lang="en-US" dirty="0" smtClean="0">
                <a:solidFill>
                  <a:srgbClr val="FFFF00"/>
                </a:solidFill>
                <a:latin typeface="+mj-lt"/>
              </a:rPr>
              <a:t>mentor</a:t>
            </a:r>
            <a:r>
              <a:rPr lang="en-US" dirty="0" smtClean="0">
                <a:latin typeface="+mj-lt"/>
              </a:rPr>
              <a:t>,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the </a:t>
            </a:r>
            <a:r>
              <a:rPr lang="en-US" dirty="0" smtClean="0">
                <a:solidFill>
                  <a:srgbClr val="FFFF00"/>
                </a:solidFill>
                <a:latin typeface="+mj-lt"/>
              </a:rPr>
              <a:t>parent/guardian</a:t>
            </a:r>
            <a:r>
              <a:rPr lang="en-US" dirty="0" smtClean="0">
                <a:latin typeface="+mj-lt"/>
              </a:rPr>
              <a:t>,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and the participating </a:t>
            </a:r>
            <a:r>
              <a:rPr lang="en-US" dirty="0" smtClean="0">
                <a:solidFill>
                  <a:srgbClr val="FFFF00"/>
                </a:solidFill>
                <a:latin typeface="+mj-lt"/>
              </a:rPr>
              <a:t>youth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2057400"/>
            <a:ext cx="8610600" cy="4419600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Mentor GPS Rubrics				   </a:t>
            </a:r>
            <a:r>
              <a:rPr lang="en-US" sz="2700" b="1" dirty="0" smtClean="0">
                <a:latin typeface="+mj-lt"/>
              </a:rPr>
              <a:t>Youth GPS Survey</a:t>
            </a: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	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Mentor PYD Rubrics				   </a:t>
            </a:r>
            <a:r>
              <a:rPr lang="en-US" sz="2700" b="1" dirty="0" smtClean="0">
                <a:latin typeface="+mj-lt"/>
              </a:rPr>
              <a:t>Youth PYD Survey</a:t>
            </a:r>
            <a:r>
              <a:rPr lang="en-US" sz="2700" dirty="0" smtClean="0">
                <a:latin typeface="+mj-lt"/>
              </a:rPr>
              <a:t>	</a:t>
            </a: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Youth GPS Rubrics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Youth PYD Rubrics 						</a:t>
            </a:r>
            <a:endParaRPr lang="en-US" sz="27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						</a:t>
            </a:r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			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Procedure, simplified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2057400"/>
            <a:ext cx="8610600" cy="4419600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Mentor GPS Rubrics				   </a:t>
            </a:r>
            <a:r>
              <a:rPr lang="en-US" sz="2700" b="1" dirty="0" smtClean="0">
                <a:latin typeface="+mj-lt"/>
              </a:rPr>
              <a:t>Youth GPS Survey</a:t>
            </a: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	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Mentor PYD Rubrics				   </a:t>
            </a:r>
            <a:r>
              <a:rPr lang="en-US" sz="2700" b="1" dirty="0" smtClean="0">
                <a:latin typeface="+mj-lt"/>
              </a:rPr>
              <a:t>Youth PYD Survey</a:t>
            </a:r>
            <a:r>
              <a:rPr lang="en-US" sz="2700" dirty="0" smtClean="0">
                <a:latin typeface="+mj-lt"/>
              </a:rPr>
              <a:t>	</a:t>
            </a: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Youth GPS Rubrics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Youth PYD Rubrics 						</a:t>
            </a:r>
            <a:endParaRPr lang="en-US" sz="27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						</a:t>
            </a:r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			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Procedure, simplified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590800" y="2590800"/>
            <a:ext cx="3429000" cy="1905000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514600" y="3505200"/>
            <a:ext cx="3505200" cy="1752600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2057400"/>
            <a:ext cx="8610600" cy="4419600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Mentor GPS Rubrics				   </a:t>
            </a:r>
            <a:r>
              <a:rPr lang="en-US" sz="2700" b="1" dirty="0" smtClean="0">
                <a:latin typeface="+mj-lt"/>
              </a:rPr>
              <a:t>Youth GPS Survey</a:t>
            </a: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	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Mentor PYD Rubrics				   </a:t>
            </a:r>
            <a:r>
              <a:rPr lang="en-US" sz="2700" b="1" dirty="0" smtClean="0">
                <a:latin typeface="+mj-lt"/>
              </a:rPr>
              <a:t>Youth PYD Survey</a:t>
            </a:r>
            <a:r>
              <a:rPr lang="en-US" sz="2700" dirty="0" smtClean="0">
                <a:latin typeface="+mj-lt"/>
              </a:rPr>
              <a:t>	</a:t>
            </a: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Youth GPS Rubrics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Youth PYD Rubrics 						</a:t>
            </a:r>
            <a:endParaRPr lang="en-US" sz="27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						</a:t>
            </a:r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			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rot="5400000" flipH="1" flipV="1">
            <a:off x="1674812" y="4341812"/>
            <a:ext cx="1676400" cy="3175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rot="5400000" flipH="1" flipV="1">
            <a:off x="723901" y="3543300"/>
            <a:ext cx="1752600" cy="3175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Procedure, simplified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590800" y="2590800"/>
            <a:ext cx="3429000" cy="1905000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514600" y="3505200"/>
            <a:ext cx="3505200" cy="1752600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2057400"/>
            <a:ext cx="8610600" cy="4419600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Mentor GPS Rubrics				   </a:t>
            </a:r>
            <a:r>
              <a:rPr lang="en-US" sz="2700" b="1" dirty="0" smtClean="0">
                <a:latin typeface="+mj-lt"/>
              </a:rPr>
              <a:t>Youth GPS Survey</a:t>
            </a: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	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Mentor PYD Rubrics				   </a:t>
            </a:r>
            <a:r>
              <a:rPr lang="en-US" sz="2700" b="1" dirty="0" smtClean="0">
                <a:latin typeface="+mj-lt"/>
              </a:rPr>
              <a:t>Youth PYD Survey</a:t>
            </a:r>
            <a:r>
              <a:rPr lang="en-US" sz="2700" dirty="0" smtClean="0">
                <a:latin typeface="+mj-lt"/>
              </a:rPr>
              <a:t>	</a:t>
            </a: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Youth GPS Rubrics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Youth PYD Rubrics 						</a:t>
            </a:r>
            <a:endParaRPr lang="en-US" sz="27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						</a:t>
            </a:r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			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rot="5400000" flipH="1" flipV="1">
            <a:off x="1676401" y="4343400"/>
            <a:ext cx="1676400" cy="3175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rot="5400000" flipH="1" flipV="1">
            <a:off x="723901" y="3543300"/>
            <a:ext cx="1752600" cy="3175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Procedure, simplified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819400" y="2590800"/>
            <a:ext cx="3200400" cy="1588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819400" y="3505200"/>
            <a:ext cx="3200400" cy="1588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590800" y="2590800"/>
            <a:ext cx="3429000" cy="1905000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514600" y="3505200"/>
            <a:ext cx="3505200" cy="1752600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Our background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2705100"/>
            <a:ext cx="7997825" cy="37719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r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dirty="0" smtClean="0">
                <a:latin typeface="+mj-lt"/>
              </a:rPr>
              <a:t>Tufts University Institute for Applied Research in Youth Development</a:t>
            </a:r>
          </a:p>
          <a:p>
            <a:pPr algn="r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4 – H Study of Positive Youth Development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Project GPS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28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you do: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1600200"/>
            <a:ext cx="7772400" cy="5105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28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you do: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1600200"/>
            <a:ext cx="7772400" cy="5105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Complete your consent and obtain consent from up to 5 youth and their parent/guardian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28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you do: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1600200"/>
            <a:ext cx="7772400" cy="5105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Complete your consent and obtain consent from up to 5 youth and their parent/guardian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Assign each consenting youth an ID number (provided by Ben Silliman or your 4-H Agent)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28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you do: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1600200"/>
            <a:ext cx="7772400" cy="5105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Complete your consent and obtain consent from up to 5 youth and their parent/guardian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lvl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Assign each consenting youth an ID number (provided by Ben Silliman or your 4-H Agent)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Complete the PYD and GPS rubrics online for the particular youth, making sure to assign the correct ID number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28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you do: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1600200"/>
            <a:ext cx="7772400" cy="5105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Complete your consent and obtain consent from up to 5 youth and their parent/guardian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lvl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Assign each consenting youth an ID number (provided by Ben Silliman or your 4-H Agent)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Complete the PYD and GPS rubrics online for the particular youth, making sure to assign the correct ID number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Repeat this process for up to 5 youth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28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you do: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1600200"/>
            <a:ext cx="7772400" cy="5105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Complete your consent and obtain consent from up to 5 youth and their parent/guardian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lvl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Assign each consenting youth an ID number (provided by Ben Silliman or your 4-H Agent)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Complete the PYD and GPS rubrics online for the particular youth, making sure to assign the correct ID number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Repeat this process for up to 5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Time of participation: about 20 minutes, per youth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905000"/>
            <a:ext cx="7772400" cy="5105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32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Here's what it looks like for mentors</a:t>
            </a:r>
            <a:b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Website </a:t>
            </a:r>
            <a:r>
              <a:rPr lang="en-US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screenshare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3048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your </a:t>
            </a:r>
            <a:r>
              <a:rPr smtClean="0">
                <a:solidFill>
                  <a:srgbClr val="FFFF00"/>
                </a:solidFill>
              </a:rPr>
              <a:t>youth</a:t>
            </a: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do: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1676400"/>
            <a:ext cx="7772400" cy="5029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3048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your </a:t>
            </a:r>
            <a:r>
              <a:rPr smtClean="0">
                <a:solidFill>
                  <a:srgbClr val="FFFF00"/>
                </a:solidFill>
              </a:rPr>
              <a:t>youth</a:t>
            </a: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do: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1676400"/>
            <a:ext cx="7772400" cy="5029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Complete their consent form and have their parents/guardians complete their consent form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3048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your </a:t>
            </a:r>
            <a:r>
              <a:rPr smtClean="0">
                <a:solidFill>
                  <a:srgbClr val="FFFF00"/>
                </a:solidFill>
              </a:rPr>
              <a:t>youth</a:t>
            </a: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do: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1676400"/>
            <a:ext cx="7772400" cy="5029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Complete their consent form and have their parents/guardians complete their consent form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Navigate to the survey website using the address provided by the mentor, and “sign-in” using the ID number provided by the mentor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Our colorful glamour shot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2667000"/>
            <a:ext cx="7997825" cy="37719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r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  <p:pic>
        <p:nvPicPr>
          <p:cNvPr id="4" name="Picture 3" descr="teamtuf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2895600"/>
            <a:ext cx="4140200" cy="31051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1600" y="6172200"/>
            <a:ext cx="6248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+mj-lt"/>
              </a:rPr>
              <a:t>                  Michelle      Chris           Ed</a:t>
            </a:r>
            <a:endParaRPr lang="en-US" sz="2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3048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your </a:t>
            </a:r>
            <a:r>
              <a:rPr smtClean="0">
                <a:solidFill>
                  <a:srgbClr val="FFFF00"/>
                </a:solidFill>
              </a:rPr>
              <a:t>youth</a:t>
            </a: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do: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1676400"/>
            <a:ext cx="7772400" cy="5029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Complete their consent form and have their parents/guardians complete their consent form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Navigate to the survey website using the address provided by the mentor, and “sign-in” using the ID number provided by the mentor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Complete the PYD and GPS self-scored rubrics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3048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your </a:t>
            </a:r>
            <a:r>
              <a:rPr smtClean="0">
                <a:solidFill>
                  <a:srgbClr val="FFFF00"/>
                </a:solidFill>
              </a:rPr>
              <a:t>youth</a:t>
            </a: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do: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1676400"/>
            <a:ext cx="7772400" cy="5029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Complete their consent form and have their parents/guardians complete their consent form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Navigate to the survey website using the address provided by the mentor, and “sign-in” using the ID number provided by the mentor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Complete the PYD and GPS self-scored rubrics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Complete the PYD and GPS questionnaire items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3048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your </a:t>
            </a:r>
            <a:r>
              <a:rPr smtClean="0">
                <a:solidFill>
                  <a:srgbClr val="FFFF00"/>
                </a:solidFill>
              </a:rPr>
              <a:t>youth</a:t>
            </a: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do: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1676400"/>
            <a:ext cx="7772400" cy="5029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Complete their consent form and have their parents/guardians complete their consent form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Navigate to the survey website using the address provided by the mentor, and “sign-in” using the ID number provided by the mentor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Complete the PYD and GPS self-scored rubrics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Complete the PYD and GPS questionnaire items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Time of participation: about 45 minutes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1676400"/>
            <a:ext cx="7772400" cy="5029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362200"/>
            <a:ext cx="7772400" cy="3352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Here's what it looks like for </a:t>
            </a:r>
            <a:r>
              <a:rPr dirty="0" smtClean="0">
                <a:solidFill>
                  <a:srgbClr val="FFFF00"/>
                </a:solidFill>
              </a:rPr>
              <a:t>youth</a:t>
            </a:r>
            <a:br>
              <a:rPr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Website </a:t>
            </a:r>
            <a:r>
              <a:rPr lang="en-US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screenshare</a:t>
            </a: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28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Compensation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438400"/>
            <a:ext cx="7772400" cy="2971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You will be compensated $50 for your participation.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Youth will be compensated $20 for their participation.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You may enter a maximum of 5 youth that you mentor for this pilot study. 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Large group wrap up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3124200"/>
            <a:ext cx="7772400" cy="28956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Please stay logged in if you have additional questions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You can log off whenever you’d like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THANKS FOR YOUR TIME AND COOPERATION!</a:t>
            </a:r>
            <a:endParaRPr lang="en-US" dirty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Project GPS Goal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228600" y="2705100"/>
            <a:ext cx="8385175" cy="17145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  <p:pic>
        <p:nvPicPr>
          <p:cNvPr id="18436" name="Picture 4" descr="C:\Documents and Settings\cnapol02\Desktop\prezi\bettergp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124200"/>
            <a:ext cx="4669971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Project GPS Goal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228600" y="2705100"/>
            <a:ext cx="8385175" cy="1714500"/>
          </a:xfrm>
        </p:spPr>
        <p:txBody>
          <a:bodyPr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To improve the goal management – or </a:t>
            </a:r>
            <a:r>
              <a:rPr lang="en-US" i="1" dirty="0" smtClean="0">
                <a:solidFill>
                  <a:srgbClr val="FFFF00"/>
                </a:solidFill>
                <a:latin typeface="+mj-lt"/>
              </a:rPr>
              <a:t>intentional self regulation </a:t>
            </a:r>
            <a:r>
              <a:rPr lang="en-US" dirty="0" smtClean="0">
                <a:latin typeface="+mj-lt"/>
              </a:rPr>
              <a:t>–   skills of youth in mentoring programs, helping them to thrive and achieve their goals through a collection of rubrics and activities designed for the mentor-youth relationship.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Project GPS </a:t>
            </a:r>
            <a:r>
              <a:rPr i="1" dirty="0" smtClean="0">
                <a:solidFill>
                  <a:srgbClr val="FFFF00"/>
                </a:solidFill>
              </a:rPr>
              <a:t>Pilot</a:t>
            </a: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Goal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Project GPS </a:t>
            </a:r>
            <a:r>
              <a:rPr i="1" dirty="0" smtClean="0">
                <a:solidFill>
                  <a:srgbClr val="FFFF00"/>
                </a:solidFill>
              </a:rPr>
              <a:t>Pilot</a:t>
            </a: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Goal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714500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To test whether our new rubrics are equivalent measures of both </a:t>
            </a:r>
            <a:r>
              <a:rPr lang="en-US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positive youth development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and </a:t>
            </a:r>
            <a:r>
              <a:rPr lang="en-US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intentional self regulation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to the measures used in our longitudinal survey – the 4-H Study of Positive Youth Development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5908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is PYD?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3276600"/>
            <a:ext cx="7772400" cy="2819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PYD is measured by 6 Cs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1623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dirty="0" smtClean="0">
                <a:latin typeface="+mj-lt"/>
              </a:rPr>
              <a:t>   Competence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36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PYD is measured by 6 Cs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1623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dirty="0" smtClean="0">
                <a:latin typeface="+mj-lt"/>
              </a:rPr>
              <a:t>Competence                          Confidence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Webinar Outline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2667000"/>
            <a:ext cx="7848600" cy="37338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Our background – Who are we?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PYD is measured by 6 Cs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1623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dirty="0" smtClean="0">
                <a:latin typeface="+mj-lt"/>
              </a:rPr>
              <a:t>Competence                          Confidence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dirty="0" smtClean="0">
                <a:latin typeface="+mj-lt"/>
              </a:rPr>
              <a:t>   Caring</a:t>
            </a:r>
            <a:endParaRPr lang="en-US" sz="3600" dirty="0" smtClean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PYD is measured by 6 Cs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1623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dirty="0" smtClean="0">
                <a:latin typeface="+mj-lt"/>
              </a:rPr>
              <a:t>Competence                          Confidence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dirty="0" smtClean="0">
                <a:latin typeface="+mj-lt"/>
              </a:rPr>
              <a:t>Caring                                     Connection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dirty="0" smtClean="0">
                <a:latin typeface="+mj-lt"/>
              </a:rPr>
              <a:t>  </a:t>
            </a:r>
            <a:endParaRPr lang="en-US" sz="3600" dirty="0" smtClean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PYD is measured by 6 Cs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1623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dirty="0" smtClean="0">
                <a:latin typeface="+mj-lt"/>
              </a:rPr>
              <a:t>Competence                          Confidence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dirty="0" smtClean="0">
                <a:latin typeface="+mj-lt"/>
              </a:rPr>
              <a:t>Caring                                     Connection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dirty="0" smtClean="0">
                <a:latin typeface="+mj-lt"/>
              </a:rPr>
              <a:t>   Character</a:t>
            </a:r>
            <a:endParaRPr lang="en-US" sz="3600" dirty="0" smtClean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PYD is measured by 6 Cs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1623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dirty="0" smtClean="0">
                <a:latin typeface="+mj-lt"/>
              </a:rPr>
              <a:t>Competence                          Confidence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dirty="0" smtClean="0">
                <a:latin typeface="+mj-lt"/>
              </a:rPr>
              <a:t>Caring                                     Connection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dirty="0" smtClean="0">
                <a:latin typeface="+mj-lt"/>
              </a:rPr>
              <a:t>  Character                               </a:t>
            </a:r>
            <a:r>
              <a:rPr lang="en-US" sz="3600" dirty="0" smtClean="0">
                <a:solidFill>
                  <a:srgbClr val="FFFF00"/>
                </a:solidFill>
                <a:latin typeface="+mj-lt"/>
              </a:rPr>
              <a:t>Contribution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PYD is measured by 6 Cs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1623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dirty="0" smtClean="0">
                <a:latin typeface="+mj-lt"/>
              </a:rPr>
              <a:t>Competence                          Confidence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dirty="0" smtClean="0">
                <a:latin typeface="+mj-lt"/>
              </a:rPr>
              <a:t>Caring                                     Connection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dirty="0" smtClean="0">
                <a:latin typeface="+mj-lt"/>
              </a:rPr>
              <a:t>  Character                               </a:t>
            </a:r>
            <a:r>
              <a:rPr lang="en-US" sz="3600" dirty="0" smtClean="0">
                <a:solidFill>
                  <a:srgbClr val="FFFF00"/>
                </a:solidFill>
                <a:latin typeface="+mj-lt"/>
              </a:rPr>
              <a:t>Contribution</a:t>
            </a:r>
          </a:p>
        </p:txBody>
      </p:sp>
      <p:pic>
        <p:nvPicPr>
          <p:cNvPr id="161794" name="Picture 2" descr="C:\Documents and Settings\cnapol02\Desktop\prezi\4h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419600"/>
            <a:ext cx="20574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19200"/>
            <a:ext cx="7772400" cy="1362456"/>
          </a:xfrm>
        </p:spPr>
        <p:txBody>
          <a:bodyPr/>
          <a:lstStyle/>
          <a:p>
            <a:pPr algn="ctr"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contributes to PYD?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2781300"/>
          </a:xfrm>
        </p:spPr>
        <p:txBody>
          <a:bodyPr/>
          <a:lstStyle/>
          <a:p>
            <a:pPr algn="ctr">
              <a:defRPr/>
            </a:pPr>
            <a:r>
              <a:rPr lang="en-US" sz="3600" dirty="0" smtClean="0">
                <a:latin typeface="+mj-lt"/>
              </a:rPr>
              <a:t>Family Assets</a:t>
            </a:r>
          </a:p>
          <a:p>
            <a:pPr algn="ctr">
              <a:defRPr/>
            </a:pPr>
            <a:r>
              <a:rPr lang="en-US" sz="3600" dirty="0" smtClean="0">
                <a:latin typeface="+mj-lt"/>
              </a:rPr>
              <a:t>Neighborhood Assets</a:t>
            </a:r>
          </a:p>
          <a:p>
            <a:pPr algn="ctr">
              <a:defRPr/>
            </a:pPr>
            <a:r>
              <a:rPr lang="en-US" sz="3600" dirty="0" smtClean="0">
                <a:latin typeface="+mj-lt"/>
              </a:rPr>
              <a:t>School Assets</a:t>
            </a:r>
          </a:p>
          <a:p>
            <a:pPr algn="ctr">
              <a:defRPr/>
            </a:pPr>
            <a:endParaRPr lang="en-US" sz="36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19200"/>
            <a:ext cx="7772400" cy="1362456"/>
          </a:xfrm>
        </p:spPr>
        <p:txBody>
          <a:bodyPr/>
          <a:lstStyle/>
          <a:p>
            <a:pPr algn="ctr"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contributes to PYD?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2781300"/>
          </a:xfrm>
        </p:spPr>
        <p:txBody>
          <a:bodyPr/>
          <a:lstStyle/>
          <a:p>
            <a:pPr algn="ctr">
              <a:defRPr/>
            </a:pPr>
            <a:r>
              <a:rPr lang="en-US" sz="3600" dirty="0" smtClean="0">
                <a:latin typeface="+mj-lt"/>
              </a:rPr>
              <a:t>Family Assets</a:t>
            </a:r>
          </a:p>
          <a:p>
            <a:pPr algn="ctr">
              <a:defRPr/>
            </a:pPr>
            <a:r>
              <a:rPr lang="en-US" sz="3600" dirty="0" smtClean="0">
                <a:latin typeface="+mj-lt"/>
              </a:rPr>
              <a:t>Neighborhood Assets</a:t>
            </a:r>
          </a:p>
          <a:p>
            <a:pPr algn="ctr">
              <a:defRPr/>
            </a:pPr>
            <a:r>
              <a:rPr lang="en-US" sz="3600" dirty="0" smtClean="0">
                <a:latin typeface="+mj-lt"/>
              </a:rPr>
              <a:t>School Assets</a:t>
            </a:r>
          </a:p>
          <a:p>
            <a:pPr algn="ctr">
              <a:defRPr/>
            </a:pPr>
            <a:r>
              <a:rPr lang="en-US" sz="3600" dirty="0" smtClean="0">
                <a:solidFill>
                  <a:srgbClr val="FFFF00"/>
                </a:solidFill>
                <a:latin typeface="+mj-lt"/>
              </a:rPr>
              <a:t>Individual Assets </a:t>
            </a:r>
          </a:p>
          <a:p>
            <a:pPr algn="ctr">
              <a:defRPr/>
            </a:pPr>
            <a:endParaRPr lang="en-US" sz="36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533144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is intentional self- regulation?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3367088"/>
            <a:ext cx="7772400" cy="150971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533144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is intentional self-regulation?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3367088"/>
            <a:ext cx="7772400" cy="303371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Goal directed behaviors, including </a:t>
            </a:r>
            <a:r>
              <a:rPr lang="en-US" dirty="0" smtClean="0">
                <a:solidFill>
                  <a:srgbClr val="FFFF00"/>
                </a:solidFill>
                <a:latin typeface="+mj-lt"/>
              </a:rPr>
              <a:t>goal choices </a:t>
            </a:r>
            <a:r>
              <a:rPr lang="en-US" dirty="0" smtClean="0">
                <a:latin typeface="+mj-lt"/>
              </a:rPr>
              <a:t>and </a:t>
            </a:r>
            <a:r>
              <a:rPr lang="en-US" dirty="0" smtClean="0">
                <a:solidFill>
                  <a:srgbClr val="FFFF00"/>
                </a:solidFill>
                <a:latin typeface="+mj-lt"/>
              </a:rPr>
              <a:t>goal strategies</a:t>
            </a:r>
            <a:r>
              <a:rPr lang="en-US" dirty="0" smtClean="0">
                <a:latin typeface="+mj-lt"/>
              </a:rPr>
              <a:t>, that an individual employs to best utilize his/her strengths given the characteristics of an environment.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533144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is intentional self- regulation?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3367088"/>
            <a:ext cx="7772400" cy="303371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Goal directed behaviors, including </a:t>
            </a:r>
            <a:r>
              <a:rPr lang="en-US" dirty="0" smtClean="0">
                <a:solidFill>
                  <a:srgbClr val="FFFF00"/>
                </a:solidFill>
                <a:latin typeface="+mj-lt"/>
              </a:rPr>
              <a:t>goal choices </a:t>
            </a:r>
            <a:r>
              <a:rPr lang="en-US" dirty="0" smtClean="0">
                <a:latin typeface="+mj-lt"/>
              </a:rPr>
              <a:t>and </a:t>
            </a:r>
            <a:r>
              <a:rPr lang="en-US" dirty="0" smtClean="0">
                <a:solidFill>
                  <a:srgbClr val="FFFF00"/>
                </a:solidFill>
                <a:latin typeface="+mj-lt"/>
              </a:rPr>
              <a:t>goal strategies</a:t>
            </a:r>
            <a:r>
              <a:rPr lang="en-US" dirty="0" smtClean="0">
                <a:latin typeface="+mj-lt"/>
              </a:rPr>
              <a:t>, that an individual employs to best utilize his/her strengths given the characteristics of an environment.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Or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Webinar Outline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2667000"/>
            <a:ext cx="7848600" cy="37338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Our background – Who are we?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Project Goal – Why am I doing this?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533144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is intentional self- regulation?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3367088"/>
            <a:ext cx="7772400" cy="303371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Goal directed behaviors, including </a:t>
            </a:r>
            <a:r>
              <a:rPr lang="en-US" dirty="0" smtClean="0">
                <a:solidFill>
                  <a:srgbClr val="FFFF00"/>
                </a:solidFill>
                <a:latin typeface="+mj-lt"/>
              </a:rPr>
              <a:t>goal choices </a:t>
            </a:r>
            <a:r>
              <a:rPr lang="en-US" dirty="0" smtClean="0">
                <a:latin typeface="+mj-lt"/>
              </a:rPr>
              <a:t>and </a:t>
            </a:r>
            <a:r>
              <a:rPr lang="en-US" dirty="0" smtClean="0">
                <a:solidFill>
                  <a:srgbClr val="FFFF00"/>
                </a:solidFill>
                <a:latin typeface="+mj-lt"/>
              </a:rPr>
              <a:t>goal strategies</a:t>
            </a:r>
            <a:r>
              <a:rPr lang="en-US" dirty="0" smtClean="0">
                <a:latin typeface="+mj-lt"/>
              </a:rPr>
              <a:t>, that an individual employs to best utilize his/her strengths given the characteristics of an environment.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Or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How an individual works to achieve goals using their strengths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514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is GPS?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GPS Theory : Introduction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GPS Theory : Introduction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G</a:t>
            </a:r>
            <a:r>
              <a:rPr lang="en-US" sz="2800" dirty="0" smtClean="0">
                <a:latin typeface="+mj-lt"/>
              </a:rPr>
              <a:t> – Goal Selection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GPS Theory : Introduction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G</a:t>
            </a:r>
            <a:r>
              <a:rPr lang="en-US" sz="2800" dirty="0" smtClean="0">
                <a:latin typeface="+mj-lt"/>
              </a:rPr>
              <a:t> – Goal Selection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P</a:t>
            </a:r>
            <a:r>
              <a:rPr lang="en-US" sz="2800" dirty="0" smtClean="0">
                <a:latin typeface="+mj-lt"/>
              </a:rPr>
              <a:t> – Pursuit of Strategies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GPS Theory : Introduction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G</a:t>
            </a:r>
            <a:r>
              <a:rPr lang="en-US" sz="2800" dirty="0" smtClean="0">
                <a:latin typeface="+mj-lt"/>
              </a:rPr>
              <a:t> – Goal Selection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P</a:t>
            </a:r>
            <a:r>
              <a:rPr lang="en-US" sz="2800" dirty="0" smtClean="0">
                <a:latin typeface="+mj-lt"/>
              </a:rPr>
              <a:t> – Pursuit of Strategies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</a:t>
            </a:r>
            <a:r>
              <a:rPr lang="en-US" sz="2800" dirty="0" smtClean="0">
                <a:latin typeface="+mj-lt"/>
              </a:rPr>
              <a:t> – Shifting Gears “When the going gets tough”</a:t>
            </a:r>
            <a:endParaRPr lang="en-U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28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GPS : Goal Selection (G)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1828800"/>
            <a:ext cx="7772400" cy="150971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28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GPS : Goal Selection (G)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1828800"/>
            <a:ext cx="7772400" cy="150971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Selecting</a:t>
            </a:r>
            <a:r>
              <a:rPr lang="en-US" sz="2800" dirty="0" smtClean="0">
                <a:latin typeface="+mj-lt"/>
              </a:rPr>
              <a:t> meaningful, realistic, long-term goals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28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GPS : Goal Selection (G)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1828800"/>
            <a:ext cx="7772400" cy="1509713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Selecting</a:t>
            </a:r>
            <a:r>
              <a:rPr lang="en-US" sz="11200" dirty="0" smtClean="0">
                <a:latin typeface="+mj-lt"/>
              </a:rPr>
              <a:t> meaningful, realistic, long-term goals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112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1200" dirty="0" smtClean="0">
                <a:latin typeface="+mj-lt"/>
              </a:rPr>
              <a:t>Being </a:t>
            </a:r>
            <a:r>
              <a:rPr lang="en-US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selective</a:t>
            </a:r>
            <a:r>
              <a:rPr lang="en-US" sz="11200" dirty="0" smtClean="0">
                <a:latin typeface="+mj-lt"/>
              </a:rPr>
              <a:t> and “investing energy” in long-term goals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28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GPS : Goal Selection (G)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1828800"/>
            <a:ext cx="7772400" cy="1509713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Selecting</a:t>
            </a:r>
            <a:r>
              <a:rPr lang="en-US" sz="11200" dirty="0" smtClean="0">
                <a:latin typeface="+mj-lt"/>
              </a:rPr>
              <a:t> meaningful, realistic, long-term goals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112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1200" dirty="0" smtClean="0">
                <a:latin typeface="+mj-lt"/>
              </a:rPr>
              <a:t>Being </a:t>
            </a:r>
            <a:r>
              <a:rPr lang="en-US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selective</a:t>
            </a:r>
            <a:r>
              <a:rPr lang="en-US" sz="11200" dirty="0" smtClean="0">
                <a:latin typeface="+mj-lt"/>
              </a:rPr>
              <a:t> and “investing energy” in long-term goals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112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1200" dirty="0" smtClean="0">
                <a:latin typeface="+mj-lt"/>
              </a:rPr>
              <a:t>Goals should have </a:t>
            </a:r>
            <a:r>
              <a:rPr lang="en-US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short-term steps </a:t>
            </a:r>
            <a:r>
              <a:rPr lang="en-US" sz="11200" dirty="0" smtClean="0">
                <a:latin typeface="+mj-lt"/>
              </a:rPr>
              <a:t>that lead to long-term success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Webinar Outline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2667000"/>
            <a:ext cx="7848600" cy="37338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Our background – Who are we?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Project Goal – Why am I doing this?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GPS theory background – Where does this come from?</a:t>
            </a:r>
          </a:p>
          <a:p>
            <a:pPr algn="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28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GPS : Goal Selection (G)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1828800"/>
            <a:ext cx="7772400" cy="1509713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Selecting</a:t>
            </a:r>
            <a:r>
              <a:rPr lang="en-US" sz="11200" dirty="0" smtClean="0">
                <a:latin typeface="+mj-lt"/>
              </a:rPr>
              <a:t> meaningful, realistic, long-term goals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112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1200" dirty="0" smtClean="0">
                <a:latin typeface="+mj-lt"/>
              </a:rPr>
              <a:t>Being </a:t>
            </a:r>
            <a:r>
              <a:rPr lang="en-US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selective</a:t>
            </a:r>
            <a:r>
              <a:rPr lang="en-US" sz="11200" dirty="0" smtClean="0">
                <a:latin typeface="+mj-lt"/>
              </a:rPr>
              <a:t> and “investing energy” in long-term goals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112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1200" dirty="0" smtClean="0">
                <a:latin typeface="+mj-lt"/>
              </a:rPr>
              <a:t>Goals should have </a:t>
            </a:r>
            <a:r>
              <a:rPr lang="en-US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short-term steps </a:t>
            </a:r>
            <a:r>
              <a:rPr lang="en-US" sz="11200" dirty="0" smtClean="0">
                <a:latin typeface="+mj-lt"/>
              </a:rPr>
              <a:t>that lead to long-term success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112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1200" dirty="0" smtClean="0">
                <a:latin typeface="+mj-lt"/>
              </a:rPr>
              <a:t>Goals should improve life in </a:t>
            </a:r>
            <a:r>
              <a:rPr lang="en-US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multiple ways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28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GPS : Goal Selection (G)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1828800"/>
            <a:ext cx="7772400" cy="1509713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Selecting</a:t>
            </a:r>
            <a:r>
              <a:rPr lang="en-US" sz="11200" dirty="0" smtClean="0">
                <a:latin typeface="+mj-lt"/>
              </a:rPr>
              <a:t> meaningful, realistic, long-term goals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112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1200" dirty="0" smtClean="0">
                <a:latin typeface="+mj-lt"/>
              </a:rPr>
              <a:t>Being </a:t>
            </a:r>
            <a:r>
              <a:rPr lang="en-US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selective</a:t>
            </a:r>
            <a:r>
              <a:rPr lang="en-US" sz="11200" dirty="0" smtClean="0">
                <a:latin typeface="+mj-lt"/>
              </a:rPr>
              <a:t> and “investing energy” in long-term goals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112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1200" dirty="0" smtClean="0">
                <a:latin typeface="+mj-lt"/>
              </a:rPr>
              <a:t>Goals should have </a:t>
            </a:r>
            <a:r>
              <a:rPr lang="en-US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short-term steps </a:t>
            </a:r>
            <a:r>
              <a:rPr lang="en-US" sz="11200" dirty="0" smtClean="0">
                <a:latin typeface="+mj-lt"/>
              </a:rPr>
              <a:t>that lead to long-term success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112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1200" dirty="0" smtClean="0">
                <a:latin typeface="+mj-lt"/>
              </a:rPr>
              <a:t>Goals should improve life in </a:t>
            </a:r>
            <a:r>
              <a:rPr lang="en-US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multiple ways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112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1200" dirty="0" smtClean="0">
                <a:latin typeface="+mj-lt"/>
              </a:rPr>
              <a:t>The best goals should benefit self in many ways as well as </a:t>
            </a:r>
            <a:r>
              <a:rPr lang="en-US" sz="11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benefit the community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5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GPS : Pursuit of Strategies (P)</a:t>
            </a:r>
            <a:endParaRPr lang="en-US" sz="52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5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GPS : Pursuit of Strategies (P)</a:t>
            </a:r>
            <a:endParaRPr lang="en-US" sz="52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Developing a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step-by-step plan </a:t>
            </a:r>
            <a:r>
              <a:rPr lang="en-US" dirty="0" smtClean="0">
                <a:latin typeface="+mj-lt"/>
              </a:rPr>
              <a:t>and sticking to it</a:t>
            </a:r>
          </a:p>
          <a:p>
            <a:pPr marL="27432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5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GPS : Pursuit of Strategies (P)</a:t>
            </a:r>
            <a:endParaRPr lang="en-US" sz="52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Developing a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step-by-step plan </a:t>
            </a:r>
            <a:r>
              <a:rPr lang="en-US" dirty="0" smtClean="0">
                <a:latin typeface="+mj-lt"/>
              </a:rPr>
              <a:t>and sticking to it</a:t>
            </a:r>
          </a:p>
          <a:p>
            <a:pPr marL="27432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marL="27432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Practicing strategies </a:t>
            </a:r>
            <a:r>
              <a:rPr lang="en-US" dirty="0" smtClean="0">
                <a:latin typeface="+mj-lt"/>
              </a:rPr>
              <a:t>that will help achieve the goal and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looking for new strategies </a:t>
            </a:r>
            <a:r>
              <a:rPr lang="en-US" dirty="0" smtClean="0">
                <a:latin typeface="+mj-lt"/>
              </a:rPr>
              <a:t>that will help too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5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GPS : Pursuit of Strategies (P)</a:t>
            </a:r>
            <a:endParaRPr lang="en-US" sz="52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Developing a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step-by-step plan </a:t>
            </a:r>
            <a:r>
              <a:rPr lang="en-US" dirty="0" smtClean="0">
                <a:latin typeface="+mj-lt"/>
              </a:rPr>
              <a:t>and sticking to it</a:t>
            </a:r>
          </a:p>
          <a:p>
            <a:pPr marL="27432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marL="27432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Practicing strategies </a:t>
            </a:r>
            <a:r>
              <a:rPr lang="en-US" dirty="0" smtClean="0">
                <a:latin typeface="+mj-lt"/>
              </a:rPr>
              <a:t>that will help achieve the goal and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looking for new strategies </a:t>
            </a:r>
            <a:r>
              <a:rPr lang="en-US" dirty="0" smtClean="0">
                <a:latin typeface="+mj-lt"/>
              </a:rPr>
              <a:t>that will help too</a:t>
            </a:r>
          </a:p>
          <a:p>
            <a:pPr marL="27432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marL="27432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Using Strategies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with persistent effort </a:t>
            </a:r>
            <a:r>
              <a:rPr lang="en-US" dirty="0" smtClean="0">
                <a:latin typeface="+mj-lt"/>
              </a:rPr>
              <a:t>and at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appropriate times</a:t>
            </a:r>
          </a:p>
          <a:p>
            <a:pPr marL="27432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b="1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52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GPS : Pursuit of Strategies (P)</a:t>
            </a:r>
            <a:endParaRPr lang="en-US" sz="52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Developing a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step-by-step plan </a:t>
            </a:r>
            <a:r>
              <a:rPr lang="en-US" dirty="0" smtClean="0">
                <a:latin typeface="+mj-lt"/>
              </a:rPr>
              <a:t>and sticking to it</a:t>
            </a:r>
          </a:p>
          <a:p>
            <a:pPr marL="27432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marL="27432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Practicing strategies </a:t>
            </a:r>
            <a:r>
              <a:rPr lang="en-US" dirty="0" smtClean="0">
                <a:latin typeface="+mj-lt"/>
              </a:rPr>
              <a:t>that will help achieve the goal and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looking for new strategies </a:t>
            </a:r>
            <a:r>
              <a:rPr lang="en-US" dirty="0" smtClean="0">
                <a:latin typeface="+mj-lt"/>
              </a:rPr>
              <a:t>that will help too</a:t>
            </a:r>
          </a:p>
          <a:p>
            <a:pPr marL="27432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marL="27432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Using Strategies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with persistent effort </a:t>
            </a:r>
            <a:r>
              <a:rPr lang="en-US" dirty="0" smtClean="0">
                <a:latin typeface="+mj-lt"/>
              </a:rPr>
              <a:t>and at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appropriate times</a:t>
            </a:r>
          </a:p>
          <a:p>
            <a:pPr marL="27432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b="1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marL="27432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Monitoring progress </a:t>
            </a:r>
            <a:r>
              <a:rPr lang="en-US" dirty="0" smtClean="0">
                <a:latin typeface="+mj-lt"/>
              </a:rPr>
              <a:t>to see if current strategies are working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28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GPS : Shifting Gears (S)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1752600"/>
            <a:ext cx="7772400" cy="150971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28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GPS : Shifting Gears (S)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1752600"/>
            <a:ext cx="7772400" cy="150971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latin typeface="+mj-lt"/>
              </a:rPr>
              <a:t>What do we do when our 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strategies aren’t working </a:t>
            </a:r>
            <a:r>
              <a:rPr lang="en-US" sz="2400" dirty="0" smtClean="0">
                <a:latin typeface="+mj-lt"/>
              </a:rPr>
              <a:t>as planned?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28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GPS : Shifting Gears (S)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1752600"/>
            <a:ext cx="7772400" cy="150971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latin typeface="+mj-lt"/>
              </a:rPr>
              <a:t>What do we do when our 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strategies aren’t working </a:t>
            </a:r>
            <a:r>
              <a:rPr lang="en-US" sz="2400" dirty="0" smtClean="0">
                <a:latin typeface="+mj-lt"/>
              </a:rPr>
              <a:t>as planned?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Replacing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strategies</a:t>
            </a:r>
            <a:r>
              <a:rPr lang="en-US" sz="2400" dirty="0" smtClean="0">
                <a:latin typeface="+mj-lt"/>
              </a:rPr>
              <a:t> that aren’t working with new ones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Webinar Outline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2667000"/>
            <a:ext cx="7848600" cy="37338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Our background – Who are we?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Project Goal – Why am I doing this?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GPS theory background – Where does this come from?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Using the rubrics – How do I use them?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28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GPS : Shifting Gears (S)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1752600"/>
            <a:ext cx="7772400" cy="150971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latin typeface="+mj-lt"/>
              </a:rPr>
              <a:t>What do we do when our 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strategies aren’t working </a:t>
            </a:r>
            <a:r>
              <a:rPr lang="en-US" sz="2400" dirty="0" smtClean="0">
                <a:latin typeface="+mj-lt"/>
              </a:rPr>
              <a:t>as planned?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Replacing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strategies</a:t>
            </a:r>
            <a:r>
              <a:rPr lang="en-US" sz="2400" dirty="0" smtClean="0">
                <a:latin typeface="+mj-lt"/>
              </a:rPr>
              <a:t> that aren’t working with new ones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Adjusting strategies </a:t>
            </a:r>
            <a:r>
              <a:rPr lang="en-US" sz="2400" dirty="0" smtClean="0">
                <a:latin typeface="+mj-lt"/>
              </a:rPr>
              <a:t>so that they may work in the future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28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GPS : Shifting Gears (S)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1752600"/>
            <a:ext cx="7772400" cy="150971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latin typeface="+mj-lt"/>
              </a:rPr>
              <a:t>What do we do when our 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strategies aren’t working </a:t>
            </a:r>
            <a:r>
              <a:rPr lang="en-US" sz="2400" dirty="0" smtClean="0">
                <a:latin typeface="+mj-lt"/>
              </a:rPr>
              <a:t>as planned?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Replacing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strategies</a:t>
            </a:r>
            <a:r>
              <a:rPr lang="en-US" sz="2400" dirty="0" smtClean="0">
                <a:latin typeface="+mj-lt"/>
              </a:rPr>
              <a:t> that aren’t working with new ones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Adjusting strategies </a:t>
            </a:r>
            <a:r>
              <a:rPr lang="en-US" sz="2400" dirty="0" smtClean="0">
                <a:latin typeface="+mj-lt"/>
              </a:rPr>
              <a:t>so that they may work in the future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latin typeface="+mj-lt"/>
              </a:rPr>
              <a:t>Looking for 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help from people </a:t>
            </a:r>
            <a:r>
              <a:rPr lang="en-US" sz="2400" dirty="0" smtClean="0">
                <a:latin typeface="+mj-lt"/>
              </a:rPr>
              <a:t>and 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help from other resources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28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GPS : Shifting Gears (S)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1752600"/>
            <a:ext cx="7772400" cy="150971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latin typeface="+mj-lt"/>
              </a:rPr>
              <a:t>What do we do when our 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strategies aren’t working </a:t>
            </a:r>
            <a:r>
              <a:rPr lang="en-US" sz="2400" dirty="0" smtClean="0">
                <a:latin typeface="+mj-lt"/>
              </a:rPr>
              <a:t>as planned?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Replacing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strategies</a:t>
            </a:r>
            <a:r>
              <a:rPr lang="en-US" sz="2400" dirty="0" smtClean="0">
                <a:latin typeface="+mj-lt"/>
              </a:rPr>
              <a:t> that aren’t working with new ones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Adjusting strategies </a:t>
            </a:r>
            <a:r>
              <a:rPr lang="en-US" sz="2400" dirty="0" smtClean="0">
                <a:latin typeface="+mj-lt"/>
              </a:rPr>
              <a:t>so that they may work in the future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latin typeface="+mj-lt"/>
              </a:rPr>
              <a:t>Looking for 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help from people </a:t>
            </a:r>
            <a:r>
              <a:rPr lang="en-US" sz="2400" dirty="0" smtClean="0">
                <a:latin typeface="+mj-lt"/>
              </a:rPr>
              <a:t>and 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help from other resources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Moving on to new goals </a:t>
            </a:r>
            <a:r>
              <a:rPr lang="en-US" sz="2400" dirty="0" smtClean="0">
                <a:latin typeface="+mj-lt"/>
              </a:rPr>
              <a:t>when old goals can’t be met</a:t>
            </a:r>
            <a:endParaRPr lang="en-US" sz="24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Where does GPS Theory come from?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8481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Where does GPS Theory come from?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8481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GPS theory is based on the work of Baltes and colleagues (Baltes &amp; Baltes, 1990; Freund &amp; Baltes, 2002)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Where does GPS Theory come from?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8481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GPS theory is based on the work of Baltes and colleagues (Baltes &amp; Baltes, 1990; Freund &amp; Baltes, 2002)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The 4-H Study for Positive Youth Development has shown that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high GPS skills</a:t>
            </a:r>
            <a:r>
              <a:rPr lang="en-US" dirty="0" smtClean="0">
                <a:latin typeface="+mj-lt"/>
              </a:rPr>
              <a:t> are related to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positive outcomes </a:t>
            </a:r>
            <a:r>
              <a:rPr lang="en-US" dirty="0" smtClean="0">
                <a:latin typeface="+mj-lt"/>
              </a:rPr>
              <a:t>and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decreases in risk behaviors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Small Group Discussion #1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3824288"/>
            <a:ext cx="7772400" cy="150971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Questions about PYD?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>Questions about GPS?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2752" y="1469136"/>
            <a:ext cx="7772400" cy="1362456"/>
          </a:xfrm>
          <a:prstGeom prst="rect">
            <a:avLst/>
          </a:prstGeom>
          <a:ln>
            <a:noFill/>
          </a:ln>
        </p:spPr>
        <p:txBody>
          <a:bodyPr lIns="0" tIns="0" rIns="0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5600" b="1" dirty="0">
                <a:ln w="635"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Project GPS </a:t>
            </a:r>
            <a:r>
              <a:rPr lang="en-US" sz="5600" b="1" i="1" dirty="0">
                <a:ln w="635"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Pilot</a:t>
            </a:r>
            <a:r>
              <a:rPr lang="en-US" sz="5600" b="1" dirty="0">
                <a:ln w="635"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Goal 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682625" y="2857500"/>
            <a:ext cx="7772400" cy="1638300"/>
          </a:xfrm>
          <a:prstGeom prst="rect">
            <a:avLst/>
          </a:prstGeom>
        </p:spPr>
        <p:txBody>
          <a:bodyPr lIns="45720" rIns="45720">
            <a:normAutofit fontScale="92500" lnSpcReduction="10000"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endParaRPr lang="en-US" sz="2200" dirty="0">
              <a:latin typeface="+mn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To test whether our new rubrics are equivalent measures of both </a:t>
            </a:r>
            <a:r>
              <a:rPr lang="en-US" sz="24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positive youth development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and </a:t>
            </a:r>
            <a:r>
              <a:rPr lang="en-US" sz="24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intentional self regulation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as the measures used in our longitudinal survey – the 4-H Study of Positive Youth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2057400"/>
            <a:ext cx="8610600" cy="4419600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Mentor GPS Rubrics				   </a:t>
            </a:r>
            <a:r>
              <a:rPr lang="en-US" sz="2700" b="1" dirty="0" smtClean="0">
                <a:latin typeface="+mj-lt"/>
              </a:rPr>
              <a:t>Youth GPS Survey</a:t>
            </a: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	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Mentor PYD Rubrics				   </a:t>
            </a:r>
            <a:r>
              <a:rPr lang="en-US" sz="2700" b="1" dirty="0" smtClean="0">
                <a:latin typeface="+mj-lt"/>
              </a:rPr>
              <a:t>Youth PYD Survey</a:t>
            </a:r>
            <a:r>
              <a:rPr lang="en-US" sz="2700" dirty="0" smtClean="0">
                <a:latin typeface="+mj-lt"/>
              </a:rPr>
              <a:t>	</a:t>
            </a: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Youth GPS Rubrics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Youth PYD Rubrics 						</a:t>
            </a:r>
            <a:endParaRPr lang="en-US" sz="27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						</a:t>
            </a:r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			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How do we do this?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2057400"/>
            <a:ext cx="8610600" cy="4419600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Mentor GPS Rubrics				   </a:t>
            </a:r>
            <a:r>
              <a:rPr lang="en-US" sz="2700" b="1" dirty="0" smtClean="0">
                <a:latin typeface="+mj-lt"/>
              </a:rPr>
              <a:t>Youth GPS Survey</a:t>
            </a: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	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Mentor PYD Rubrics				   </a:t>
            </a:r>
            <a:r>
              <a:rPr lang="en-US" sz="2700" b="1" dirty="0" smtClean="0">
                <a:latin typeface="+mj-lt"/>
              </a:rPr>
              <a:t>Youth PYD Survey</a:t>
            </a:r>
            <a:r>
              <a:rPr lang="en-US" sz="2700" dirty="0" smtClean="0">
                <a:latin typeface="+mj-lt"/>
              </a:rPr>
              <a:t>	</a:t>
            </a: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Youth GPS Rubrics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Youth PYD Rubrics 						</a:t>
            </a:r>
            <a:endParaRPr lang="en-US" sz="27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						</a:t>
            </a:r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			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How do we do this?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590800" y="2590800"/>
            <a:ext cx="3429000" cy="1905000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514600" y="3505200"/>
            <a:ext cx="3505200" cy="1752600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Webinar Outline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2667000"/>
            <a:ext cx="7848600" cy="37338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Our background – Who are we?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Project Goal – Why am I doing this?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GPS theory background – Where does this come from?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Using the rubrics – How do I use them?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Practicing rubric scoring – Are we on the same page?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2057400"/>
            <a:ext cx="8610600" cy="4419600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Mentor GPS Rubrics				   </a:t>
            </a:r>
            <a:r>
              <a:rPr lang="en-US" sz="2700" b="1" dirty="0" smtClean="0">
                <a:latin typeface="+mj-lt"/>
              </a:rPr>
              <a:t>Youth GPS Survey</a:t>
            </a: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	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Mentor PYD Rubrics				   </a:t>
            </a:r>
            <a:r>
              <a:rPr lang="en-US" sz="2700" b="1" dirty="0" smtClean="0">
                <a:latin typeface="+mj-lt"/>
              </a:rPr>
              <a:t>Youth PYD Survey</a:t>
            </a:r>
            <a:r>
              <a:rPr lang="en-US" sz="2700" dirty="0" smtClean="0">
                <a:latin typeface="+mj-lt"/>
              </a:rPr>
              <a:t>	</a:t>
            </a: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Youth GPS Rubrics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Youth PYD Rubrics 						</a:t>
            </a:r>
            <a:endParaRPr lang="en-US" sz="27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						</a:t>
            </a:r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			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rot="5400000" flipH="1" flipV="1">
            <a:off x="1674812" y="4341812"/>
            <a:ext cx="1676400" cy="3175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  <a:effectLst>
            <a:outerShdw blurRad="50800" dist="50800" dir="5400000" algn="ctr" rotWithShape="0">
              <a:srgbClr val="000000">
                <a:alpha val="3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rot="5400000" flipH="1" flipV="1">
            <a:off x="723901" y="3543300"/>
            <a:ext cx="1752600" cy="3175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How do we do this?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590800" y="2590800"/>
            <a:ext cx="3429000" cy="1905000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514600" y="3505200"/>
            <a:ext cx="3505200" cy="1752600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2057400"/>
            <a:ext cx="8610600" cy="4419600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Mentor GPS Rubrics				   </a:t>
            </a:r>
            <a:r>
              <a:rPr lang="en-US" sz="2700" b="1" dirty="0" smtClean="0">
                <a:latin typeface="+mj-lt"/>
              </a:rPr>
              <a:t>Youth GPS Survey</a:t>
            </a: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	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Mentor PYD Rubrics				   </a:t>
            </a:r>
            <a:r>
              <a:rPr lang="en-US" sz="2700" b="1" dirty="0" smtClean="0">
                <a:latin typeface="+mj-lt"/>
              </a:rPr>
              <a:t>Youth PYD Survey</a:t>
            </a:r>
            <a:r>
              <a:rPr lang="en-US" sz="2700" dirty="0" smtClean="0">
                <a:latin typeface="+mj-lt"/>
              </a:rPr>
              <a:t>	</a:t>
            </a: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Youth GPS Rubrics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700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7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Youth PYD Rubrics 						</a:t>
            </a:r>
            <a:endParaRPr lang="en-US" sz="2700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						</a:t>
            </a:r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+mj-lt"/>
              </a:rPr>
              <a:t>						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latin typeface="+mj-lt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rot="5400000" flipH="1" flipV="1">
            <a:off x="1676401" y="4343400"/>
            <a:ext cx="1676400" cy="3175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rot="5400000" flipH="1" flipV="1">
            <a:off x="723901" y="3543300"/>
            <a:ext cx="1752600" cy="3175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How do we do this?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819400" y="2590800"/>
            <a:ext cx="3200400" cy="1588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819400" y="3505200"/>
            <a:ext cx="3200400" cy="1588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590800" y="2590800"/>
            <a:ext cx="3429000" cy="1905000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514600" y="3505200"/>
            <a:ext cx="3505200" cy="1752600"/>
          </a:xfrm>
          <a:prstGeom prst="straightConnector1">
            <a:avLst/>
          </a:prstGeom>
          <a:ln w="25400" cmpd="sng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8382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Using the rubrics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5433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8382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Using the rubrics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5433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What is a rubric?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  <p:pic>
        <p:nvPicPr>
          <p:cNvPr id="4" name="Picture 4" descr="C:\Documents and Settings\cnapol02\Desktop\prezi\rubr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362200"/>
            <a:ext cx="2559350" cy="3300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8382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Using the rubrics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5433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What is a rubric?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What are the benefits?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  <p:pic>
        <p:nvPicPr>
          <p:cNvPr id="4" name="Picture 4" descr="C:\Documents and Settings\cnapol02\Desktop\prezi\rubr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362200"/>
            <a:ext cx="2559350" cy="3300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8382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Using the rubrics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5433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What is a rubric?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What are the benefits?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What are the drawbacks?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  <p:pic>
        <p:nvPicPr>
          <p:cNvPr id="4" name="Picture 4" descr="C:\Documents and Settings\cnapol02\Desktop\prezi\rubr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362200"/>
            <a:ext cx="2559350" cy="3300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8382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Using the rubrics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5433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What is a rubric?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What are the benefits?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What are the drawbacks?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Why is training important?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  <p:pic>
        <p:nvPicPr>
          <p:cNvPr id="71684" name="Picture 4" descr="C:\Documents and Settings\cnapol02\Desktop\prezi\rubr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362200"/>
            <a:ext cx="2559350" cy="3300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599944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Let’s look at some rubrics!</a:t>
            </a:r>
            <a:b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0225" y="1316038"/>
            <a:ext cx="7772400" cy="13636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/>
          </a:p>
        </p:txBody>
      </p:sp>
      <p:sp>
        <p:nvSpPr>
          <p:cNvPr id="73731" name="Text Placeholder 5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" name="TextBox 5"/>
          <p:cNvSpPr txBox="1"/>
          <p:nvPr/>
        </p:nvSpPr>
        <p:spPr>
          <a:xfrm>
            <a:off x="2209800" y="2743200"/>
            <a:ext cx="472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OLD VERSION</a:t>
            </a:r>
            <a:endParaRPr lang="en-US" sz="4800" dirty="0">
              <a:solidFill>
                <a:srgbClr val="FF0000"/>
              </a:solidFill>
            </a:endParaRPr>
          </a:p>
        </p:txBody>
      </p:sp>
      <p:pic>
        <p:nvPicPr>
          <p:cNvPr id="8" name="Picture 7" descr="g rubric webin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66769"/>
            <a:ext cx="9144000" cy="6124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0225" y="1316038"/>
            <a:ext cx="7772400" cy="13636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/>
          </a:p>
        </p:txBody>
      </p:sp>
      <p:sp>
        <p:nvSpPr>
          <p:cNvPr id="74755" name="Text Placeholder 6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" name="Rectangle 4"/>
          <p:cNvSpPr/>
          <p:nvPr/>
        </p:nvSpPr>
        <p:spPr>
          <a:xfrm>
            <a:off x="2438400" y="2819400"/>
            <a:ext cx="43925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OLD VERSION</a:t>
            </a:r>
            <a:endParaRPr lang="en-US" sz="4800" dirty="0">
              <a:solidFill>
                <a:srgbClr val="FF0000"/>
              </a:solidFill>
            </a:endParaRPr>
          </a:p>
        </p:txBody>
      </p:sp>
      <p:pic>
        <p:nvPicPr>
          <p:cNvPr id="7" name="Picture 6" descr="p rubric webin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858"/>
            <a:ext cx="9144000" cy="60882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Webinar Outline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2667000"/>
            <a:ext cx="7848600" cy="37338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Our background – Who are we?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Project Goal – Why am I doing this?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GPS theory background – Where does this come from?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Using the rubrics – How do I use them?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Practicing rubric scoring – Are we on the same page?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Pilot components – What do I use?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0225" y="1316038"/>
            <a:ext cx="7772400" cy="13636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/>
          </a:p>
        </p:txBody>
      </p:sp>
      <p:sp>
        <p:nvSpPr>
          <p:cNvPr id="75779" name="Text Placeholder 5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7" name="Picture 6" descr="s rubric webin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90010"/>
            <a:ext cx="9144000" cy="6077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Using the rubrics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6195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Let’s talk about: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Structure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Organization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Input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0225" y="1316038"/>
            <a:ext cx="7772400" cy="13636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/>
          </a:p>
        </p:txBody>
      </p:sp>
      <p:sp>
        <p:nvSpPr>
          <p:cNvPr id="77827" name="Text Placeholder 5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7782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3" y="381000"/>
            <a:ext cx="913447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0225" y="1316038"/>
            <a:ext cx="7772400" cy="13636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/>
          </a:p>
        </p:txBody>
      </p:sp>
      <p:sp>
        <p:nvSpPr>
          <p:cNvPr id="78851" name="Text Placeholder 5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7885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3" y="381000"/>
            <a:ext cx="913447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lowchart: Process 7"/>
          <p:cNvSpPr/>
          <p:nvPr/>
        </p:nvSpPr>
        <p:spPr>
          <a:xfrm>
            <a:off x="152400" y="1371600"/>
            <a:ext cx="990600" cy="5105400"/>
          </a:xfrm>
          <a:prstGeom prst="flowChartProcess">
            <a:avLst/>
          </a:prstGeom>
          <a:solidFill>
            <a:srgbClr val="FFFF00">
              <a:alpha val="2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0225" y="1316038"/>
            <a:ext cx="7772400" cy="13636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/>
          </a:p>
        </p:txBody>
      </p:sp>
      <p:sp>
        <p:nvSpPr>
          <p:cNvPr id="79875" name="Text Placeholder 5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7987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3" y="381000"/>
            <a:ext cx="913447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lowchart: Process 6"/>
          <p:cNvSpPr/>
          <p:nvPr/>
        </p:nvSpPr>
        <p:spPr>
          <a:xfrm>
            <a:off x="1143000" y="1371600"/>
            <a:ext cx="7848600" cy="5105400"/>
          </a:xfrm>
          <a:prstGeom prst="flowChartProcess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Process 7"/>
          <p:cNvSpPr/>
          <p:nvPr/>
        </p:nvSpPr>
        <p:spPr>
          <a:xfrm>
            <a:off x="152400" y="1371600"/>
            <a:ext cx="990600" cy="5105400"/>
          </a:xfrm>
          <a:prstGeom prst="flowChartProcess">
            <a:avLst/>
          </a:prstGeom>
          <a:solidFill>
            <a:srgbClr val="FFFF00">
              <a:alpha val="2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Using the rubrics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6195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Let’s talk about: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Structure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Organization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Input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7772400" cy="136245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Using the rubrics - scoring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4671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>
                <a:latin typeface="+mj-lt"/>
              </a:rPr>
              <a:t>General scoring framework: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7772400" cy="136245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Using the rubrics - scoring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4671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>
                <a:latin typeface="+mj-lt"/>
              </a:rPr>
              <a:t>General scoring framework: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5 = Consistent initiative; skill mastery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7772400" cy="136245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Using the rubrics - scoring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4671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>
                <a:latin typeface="+mj-lt"/>
              </a:rPr>
              <a:t>General scoring framework: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5 = Consistent initiative; skill mastery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4 = On and off initiative; skill competence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7772400" cy="136245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Using the rubrics - scoring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4671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>
                <a:latin typeface="+mj-lt"/>
              </a:rPr>
              <a:t>General scoring framework: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5 = Consistent initiative; skill mastery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4 = On and off initiative; skill competence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3 = Emerging initiative; basic skill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Webinar Outline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2667000"/>
            <a:ext cx="7848600" cy="37338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Our background – Who are we?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Project Goal – Why am I doing this?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GPS theory background – Where does this come from?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Using the rubrics – How do I use them?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Practicing rubric scoring – Are we on the same page?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Pilot components – What do I use?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Pilot procedures – How do I collect data?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7772400" cy="136245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Using the rubrics - scoring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4671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>
                <a:latin typeface="+mj-lt"/>
              </a:rPr>
              <a:t>General scoring framework: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5 = Consistent initiative; skill mastery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4 = On and off initiative; skill competence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3 = Emerging initiative; basic skill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2 = Lacks initiative; low skill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7772400" cy="136245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Using the rubrics - scoring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4671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>
                <a:latin typeface="+mj-lt"/>
              </a:rPr>
              <a:t>General scoring framework: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5 = Consistent initiative; skill mastery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4 = On and off initiative; skill competence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3 = Emerging initiative; basic skill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2 = Lacks initiative; low skill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1 = Lacks skill; pre-aware or disengaged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0225" y="1316038"/>
            <a:ext cx="7772400" cy="13636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/>
          </a:p>
        </p:txBody>
      </p:sp>
      <p:sp>
        <p:nvSpPr>
          <p:cNvPr id="88067" name="Text Placeholder 5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880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381000"/>
            <a:ext cx="913447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lowchart: Process 6"/>
          <p:cNvSpPr/>
          <p:nvPr/>
        </p:nvSpPr>
        <p:spPr>
          <a:xfrm>
            <a:off x="1143000" y="1371600"/>
            <a:ext cx="7848600" cy="5105400"/>
          </a:xfrm>
          <a:prstGeom prst="flowChartProcess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Process 7"/>
          <p:cNvSpPr/>
          <p:nvPr/>
        </p:nvSpPr>
        <p:spPr>
          <a:xfrm>
            <a:off x="152400" y="1371600"/>
            <a:ext cx="990600" cy="5105400"/>
          </a:xfrm>
          <a:prstGeom prst="flowChartProcess">
            <a:avLst/>
          </a:prstGeom>
          <a:solidFill>
            <a:srgbClr val="FFFF00">
              <a:alpha val="2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0225" y="1316038"/>
            <a:ext cx="7772400" cy="13636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/>
          </a:p>
        </p:txBody>
      </p:sp>
      <p:sp>
        <p:nvSpPr>
          <p:cNvPr id="89091" name="Text Placeholder 5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890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381000"/>
            <a:ext cx="913447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lowchart: Process 6"/>
          <p:cNvSpPr/>
          <p:nvPr/>
        </p:nvSpPr>
        <p:spPr>
          <a:xfrm>
            <a:off x="1143000" y="1371600"/>
            <a:ext cx="7848600" cy="5105400"/>
          </a:xfrm>
          <a:prstGeom prst="flowChartProcess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Process 7"/>
          <p:cNvSpPr/>
          <p:nvPr/>
        </p:nvSpPr>
        <p:spPr>
          <a:xfrm>
            <a:off x="152400" y="1371600"/>
            <a:ext cx="990600" cy="5105400"/>
          </a:xfrm>
          <a:prstGeom prst="flowChartProcess">
            <a:avLst/>
          </a:prstGeom>
          <a:solidFill>
            <a:srgbClr val="FFFF00">
              <a:alpha val="2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Process 8"/>
          <p:cNvSpPr/>
          <p:nvPr/>
        </p:nvSpPr>
        <p:spPr>
          <a:xfrm>
            <a:off x="3048000" y="2667000"/>
            <a:ext cx="1981200" cy="990600"/>
          </a:xfrm>
          <a:prstGeom prst="flowChartProcess">
            <a:avLst/>
          </a:prstGeom>
          <a:solidFill>
            <a:schemeClr val="accent5">
              <a:lumMod val="50000"/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>
            <a:off x="6858000" y="1905000"/>
            <a:ext cx="2133600" cy="838200"/>
          </a:xfrm>
          <a:prstGeom prst="flowChartProcess">
            <a:avLst/>
          </a:prstGeom>
          <a:solidFill>
            <a:schemeClr val="accent5">
              <a:lumMod val="50000"/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Using the rubrics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6195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Let’s talk about: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Structure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Organization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Input</a:t>
            </a:r>
            <a:endParaRPr lang="en-US" dirty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Small Group Discussion #2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33400" y="3200400"/>
            <a:ext cx="7772400" cy="150971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4000" dirty="0" smtClean="0">
                <a:latin typeface="+mj-lt"/>
              </a:rPr>
              <a:t>Let’s Practice!</a:t>
            </a:r>
            <a:endParaRPr lang="en-US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8156448" cy="136245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Using the rubrics - practice</a:t>
            </a:r>
            <a:r>
              <a:rPr smtClean="0"/>
              <a:t>	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7719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First, we’ll present a short story about a youth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8156448" cy="136245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Using the rubrics - practice</a:t>
            </a:r>
            <a:r>
              <a:rPr smtClean="0"/>
              <a:t>	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7719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First, we’ll present a short story about a youth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Then, we’ll look at a single-column rubric, and select a score individually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8156448" cy="136245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Using the rubrics - practice</a:t>
            </a:r>
            <a:r>
              <a:rPr smtClean="0"/>
              <a:t>	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7719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First, we’ll present a short story about a youth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Then, we’ll look at a single-column rubric, and select a score individually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After everyone answers, we’ll discuss our scores in small groups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8156448" cy="136245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Using the rubrics - practice</a:t>
            </a:r>
            <a:r>
              <a:rPr smtClean="0"/>
              <a:t>	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7719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First, we’ll present a short story about a youth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Then, we’ll look at a single-column rubric, and select a score individually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After everyone answers, we’ll discuss our scores in small groups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Screen sharing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Our background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705100"/>
            <a:ext cx="7921625" cy="38481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Tufts University Institute for Applied Research in Youth Development</a:t>
            </a:r>
          </a:p>
          <a:p>
            <a:pPr algn="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0225" y="1316038"/>
            <a:ext cx="7772400" cy="13636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/>
          </a:p>
        </p:txBody>
      </p:sp>
      <p:sp>
        <p:nvSpPr>
          <p:cNvPr id="105475" name="Text Placeholder 7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054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381000"/>
            <a:ext cx="913447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g rubric webin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66769"/>
            <a:ext cx="9144000" cy="612446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029200" y="3352800"/>
            <a:ext cx="1676400" cy="990600"/>
          </a:xfrm>
          <a:prstGeom prst="rect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828800" y="6019800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                                   </a:t>
            </a:r>
            <a:r>
              <a:rPr lang="en-US" dirty="0" smtClean="0">
                <a:solidFill>
                  <a:schemeClr val="bg2"/>
                </a:solidFill>
              </a:rPr>
              <a:t>BETH</a:t>
            </a:r>
            <a:endParaRPr lang="en-US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0225" y="1316038"/>
            <a:ext cx="7772400" cy="13636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/>
          </a:p>
        </p:txBody>
      </p:sp>
      <p:sp>
        <p:nvSpPr>
          <p:cNvPr id="74755" name="Text Placeholder 6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" name="Rectangle 4"/>
          <p:cNvSpPr/>
          <p:nvPr/>
        </p:nvSpPr>
        <p:spPr>
          <a:xfrm>
            <a:off x="2438400" y="2819400"/>
            <a:ext cx="43925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OLD VERSION</a:t>
            </a:r>
            <a:endParaRPr lang="en-US" sz="4800" dirty="0">
              <a:solidFill>
                <a:srgbClr val="FF0000"/>
              </a:solidFill>
            </a:endParaRPr>
          </a:p>
        </p:txBody>
      </p:sp>
      <p:pic>
        <p:nvPicPr>
          <p:cNvPr id="7" name="Picture 6" descr="p rubric webin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858"/>
            <a:ext cx="9144000" cy="60882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90800" y="61722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                      JOSH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0" y="2590800"/>
            <a:ext cx="1524000" cy="914400"/>
          </a:xfrm>
          <a:prstGeom prst="rect">
            <a:avLst/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Facilitating the Pilot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A step-by-step guide 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Project GPS </a:t>
            </a:r>
            <a:r>
              <a:rPr i="1" smtClean="0">
                <a:solidFill>
                  <a:srgbClr val="FFFF00"/>
                </a:solidFill>
              </a:rPr>
              <a:t>Pilot</a:t>
            </a:r>
            <a:r>
              <a:rPr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Goal</a:t>
            </a:r>
            <a:endParaRPr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To test whether our new rubrics are equivalent measures of both </a:t>
            </a:r>
            <a:r>
              <a:rPr lang="en-US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positive youth development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and </a:t>
            </a:r>
            <a:r>
              <a:rPr lang="en-US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intentional self regulation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as the measures used in our longitudinal survey – the 4-H Study of Positive Youth Development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1430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Your materials – the “Mentor Pilot Wiki”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8481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 smtClean="0">
              <a:latin typeface="+mj-lt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en-US" dirty="0" smtClean="0">
                <a:solidFill>
                  <a:srgbClr val="114170"/>
                </a:solidFill>
                <a:latin typeface="arial"/>
                <a:hlinkClick r:id="rId2"/>
              </a:rPr>
              <a:t>http://nc4-hpyd.wikispaces.com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1430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Your materials – the “Mentor Pilot Wiki”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8481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On the “Mentor Pilot Wiki” you will find: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1430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Your materials – the “Mentor Pilot Wiki”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8481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On the “Mentor Pilot Wiki” you will find: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Mentor Consent Form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1430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Your materials – the “Mentor Pilot Wiki”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8481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On the “Mentor Pilot Wiki” you will find: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Mentor Consent Form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Parent/Guardian Consent Form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1430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Your materials – the “Mentor Pilot Wiki”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8481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On the “Mentor Pilot Wiki” you will find: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Mentor Consent Form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Parent/Guardian Consent Form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Youth Consent Forms (attached to Parent/Guardian Forms)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1430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Your materials – the “Mentor Pilot Wiki”</a:t>
            </a:r>
            <a:endParaRPr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38481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On the “Mentor Pilot Wiki” you will find: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Mentor Consent Form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Parent/Guardian Consent Form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Youth Consent Forms (attached to Parent/Guardian Forms)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latin typeface="+mj-lt"/>
              </a:rPr>
              <a:t>Project GPS Pilot Primer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lnDef>
      <a:spPr>
        <a:ln>
          <a:headEnd type="arrow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5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6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7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2768</TotalTime>
  <Words>2831</Words>
  <Application>Microsoft Office PowerPoint</Application>
  <PresentationFormat>On-screen Show (4:3)</PresentationFormat>
  <Paragraphs>610</Paragraphs>
  <Slides>125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125</vt:i4>
      </vt:variant>
    </vt:vector>
  </HeadingPairs>
  <TitlesOfParts>
    <vt:vector size="126" baseType="lpstr">
      <vt:lpstr>Flow</vt:lpstr>
      <vt:lpstr>Project GPS Pilot</vt:lpstr>
      <vt:lpstr>Webinar Outline</vt:lpstr>
      <vt:lpstr>Webinar Outline</vt:lpstr>
      <vt:lpstr>Webinar Outline</vt:lpstr>
      <vt:lpstr>Webinar Outline</vt:lpstr>
      <vt:lpstr>Webinar Outline</vt:lpstr>
      <vt:lpstr>Webinar Outline</vt:lpstr>
      <vt:lpstr>Webinar Outline</vt:lpstr>
      <vt:lpstr>Our background</vt:lpstr>
      <vt:lpstr>Our background</vt:lpstr>
      <vt:lpstr>Our background</vt:lpstr>
      <vt:lpstr>Our colorful glamour shot</vt:lpstr>
      <vt:lpstr>Project GPS Goal</vt:lpstr>
      <vt:lpstr>Project GPS Goal</vt:lpstr>
      <vt:lpstr>Project GPS Pilot Goal</vt:lpstr>
      <vt:lpstr>Project GPS Pilot Goal</vt:lpstr>
      <vt:lpstr>What is PYD?</vt:lpstr>
      <vt:lpstr>PYD is measured by 6 Cs</vt:lpstr>
      <vt:lpstr>PYD is measured by 6 Cs</vt:lpstr>
      <vt:lpstr>PYD is measured by 6 Cs</vt:lpstr>
      <vt:lpstr>PYD is measured by 6 Cs</vt:lpstr>
      <vt:lpstr>PYD is measured by 6 Cs</vt:lpstr>
      <vt:lpstr>PYD is measured by 6 Cs</vt:lpstr>
      <vt:lpstr>PYD is measured by 6 Cs</vt:lpstr>
      <vt:lpstr>What contributes to PYD?</vt:lpstr>
      <vt:lpstr>What contributes to PYD?</vt:lpstr>
      <vt:lpstr>What is intentional self- regulation?</vt:lpstr>
      <vt:lpstr>What is intentional self-regulation?</vt:lpstr>
      <vt:lpstr>What is intentional self- regulation?</vt:lpstr>
      <vt:lpstr>What is intentional self- regulation?</vt:lpstr>
      <vt:lpstr>What is GPS?</vt:lpstr>
      <vt:lpstr>GPS Theory : Introduction</vt:lpstr>
      <vt:lpstr>GPS Theory : Introduction</vt:lpstr>
      <vt:lpstr>GPS Theory : Introduction</vt:lpstr>
      <vt:lpstr>GPS Theory : Introduction</vt:lpstr>
      <vt:lpstr>GPS : Goal Selection (G)</vt:lpstr>
      <vt:lpstr>GPS : Goal Selection (G)</vt:lpstr>
      <vt:lpstr>GPS : Goal Selection (G)</vt:lpstr>
      <vt:lpstr>GPS : Goal Selection (G)</vt:lpstr>
      <vt:lpstr>GPS : Goal Selection (G)</vt:lpstr>
      <vt:lpstr>GPS : Goal Selection (G)</vt:lpstr>
      <vt:lpstr>GPS : Pursuit of Strategies (P)</vt:lpstr>
      <vt:lpstr>GPS : Pursuit of Strategies (P)</vt:lpstr>
      <vt:lpstr>GPS : Pursuit of Strategies (P)</vt:lpstr>
      <vt:lpstr>GPS : Pursuit of Strategies (P)</vt:lpstr>
      <vt:lpstr>GPS : Pursuit of Strategies (P)</vt:lpstr>
      <vt:lpstr>GPS : Shifting Gears (S)</vt:lpstr>
      <vt:lpstr>GPS : Shifting Gears (S)</vt:lpstr>
      <vt:lpstr>GPS : Shifting Gears (S)</vt:lpstr>
      <vt:lpstr>GPS : Shifting Gears (S)</vt:lpstr>
      <vt:lpstr>GPS : Shifting Gears (S)</vt:lpstr>
      <vt:lpstr>GPS : Shifting Gears (S)</vt:lpstr>
      <vt:lpstr>Where does GPS Theory come from?</vt:lpstr>
      <vt:lpstr>Where does GPS Theory come from?</vt:lpstr>
      <vt:lpstr>Where does GPS Theory come from?</vt:lpstr>
      <vt:lpstr>Small Group Discussion #1</vt:lpstr>
      <vt:lpstr>Slide 57</vt:lpstr>
      <vt:lpstr>How do we do this?</vt:lpstr>
      <vt:lpstr>How do we do this?</vt:lpstr>
      <vt:lpstr>How do we do this?</vt:lpstr>
      <vt:lpstr>How do we do this?</vt:lpstr>
      <vt:lpstr>Using the rubrics</vt:lpstr>
      <vt:lpstr>Using the rubrics</vt:lpstr>
      <vt:lpstr>Using the rubrics</vt:lpstr>
      <vt:lpstr>Using the rubrics</vt:lpstr>
      <vt:lpstr>Using the rubrics</vt:lpstr>
      <vt:lpstr>Let’s look at some rubrics!  </vt:lpstr>
      <vt:lpstr>Slide 68</vt:lpstr>
      <vt:lpstr>Slide 69</vt:lpstr>
      <vt:lpstr>Slide 70</vt:lpstr>
      <vt:lpstr>Using the rubrics</vt:lpstr>
      <vt:lpstr>Slide 72</vt:lpstr>
      <vt:lpstr>Slide 73</vt:lpstr>
      <vt:lpstr>Slide 74</vt:lpstr>
      <vt:lpstr>Using the rubrics</vt:lpstr>
      <vt:lpstr>Using the rubrics - scoring</vt:lpstr>
      <vt:lpstr>Using the rubrics - scoring</vt:lpstr>
      <vt:lpstr>Using the rubrics - scoring</vt:lpstr>
      <vt:lpstr>Using the rubrics - scoring</vt:lpstr>
      <vt:lpstr>Using the rubrics - scoring</vt:lpstr>
      <vt:lpstr>Using the rubrics - scoring</vt:lpstr>
      <vt:lpstr>Slide 82</vt:lpstr>
      <vt:lpstr>Slide 83</vt:lpstr>
      <vt:lpstr>Using the rubrics</vt:lpstr>
      <vt:lpstr>Small Group Discussion #2</vt:lpstr>
      <vt:lpstr>Using the rubrics - practice </vt:lpstr>
      <vt:lpstr>Using the rubrics - practice </vt:lpstr>
      <vt:lpstr>Using the rubrics - practice </vt:lpstr>
      <vt:lpstr>Using the rubrics - practice </vt:lpstr>
      <vt:lpstr>Slide 90</vt:lpstr>
      <vt:lpstr>Slide 91</vt:lpstr>
      <vt:lpstr>Facilitating the Pilot</vt:lpstr>
      <vt:lpstr>Project GPS Pilot Goal</vt:lpstr>
      <vt:lpstr>Your materials – the “Mentor Pilot Wiki”</vt:lpstr>
      <vt:lpstr>Your materials – the “Mentor Pilot Wiki”</vt:lpstr>
      <vt:lpstr>Your materials – the “Mentor Pilot Wiki”</vt:lpstr>
      <vt:lpstr>Your materials – the “Mentor Pilot Wiki”</vt:lpstr>
      <vt:lpstr>Your materials – the “Mentor Pilot Wiki”</vt:lpstr>
      <vt:lpstr>Your materials – the “Mentor Pilot Wiki”</vt:lpstr>
      <vt:lpstr>Your materials – the “Mentor Pilot Wiki”</vt:lpstr>
      <vt:lpstr>Your materials – the “Mentor Pilot Wiki”</vt:lpstr>
      <vt:lpstr>The consent process</vt:lpstr>
      <vt:lpstr>The consent process</vt:lpstr>
      <vt:lpstr>The consent process</vt:lpstr>
      <vt:lpstr>The consent process</vt:lpstr>
      <vt:lpstr>Procedure, simplified</vt:lpstr>
      <vt:lpstr>Procedure, simplified</vt:lpstr>
      <vt:lpstr>Procedure, simplified</vt:lpstr>
      <vt:lpstr>Procedure, simplified</vt:lpstr>
      <vt:lpstr>What you do:</vt:lpstr>
      <vt:lpstr>What you do:</vt:lpstr>
      <vt:lpstr>What you do:</vt:lpstr>
      <vt:lpstr>What you do:</vt:lpstr>
      <vt:lpstr>What you do:</vt:lpstr>
      <vt:lpstr>What you do:</vt:lpstr>
      <vt:lpstr>Here's what it looks like for mentors  Website screenshare</vt:lpstr>
      <vt:lpstr>What your youth do:</vt:lpstr>
      <vt:lpstr>What your youth do:</vt:lpstr>
      <vt:lpstr>What your youth do:</vt:lpstr>
      <vt:lpstr>What your youth do:</vt:lpstr>
      <vt:lpstr>What your youth do:</vt:lpstr>
      <vt:lpstr>What your youth do:</vt:lpstr>
      <vt:lpstr>Here's what it looks like for youth  Website screenshare </vt:lpstr>
      <vt:lpstr>Compensation</vt:lpstr>
      <vt:lpstr>Large group wrap up</vt:lpstr>
    </vt:vector>
  </TitlesOfParts>
  <Company>Tufts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 Napolitano</dc:creator>
  <cp:lastModifiedBy>ebower02</cp:lastModifiedBy>
  <cp:revision>229</cp:revision>
  <dcterms:created xsi:type="dcterms:W3CDTF">2010-08-11T03:07:36Z</dcterms:created>
  <dcterms:modified xsi:type="dcterms:W3CDTF">2010-08-12T17:10:49Z</dcterms:modified>
</cp:coreProperties>
</file>